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64" r:id="rId9"/>
    <p:sldId id="265" r:id="rId10"/>
    <p:sldId id="266"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FFFFCC"/>
    <a:srgbClr val="E0E9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58D075-C31A-4B35-B098-CD09818AC90E}"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666DF-CF02-47DA-B0B5-E275B2A83320}" type="slidenum">
              <a:rPr lang="en-US" smtClean="0"/>
              <a:t>‹#›</a:t>
            </a:fld>
            <a:endParaRPr lang="en-US"/>
          </a:p>
        </p:txBody>
      </p:sp>
    </p:spTree>
    <p:extLst>
      <p:ext uri="{BB962C8B-B14F-4D97-AF65-F5344CB8AC3E}">
        <p14:creationId xmlns:p14="http://schemas.microsoft.com/office/powerpoint/2010/main" val="2011949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58D075-C31A-4B35-B098-CD09818AC90E}"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666DF-CF02-47DA-B0B5-E275B2A83320}" type="slidenum">
              <a:rPr lang="en-US" smtClean="0"/>
              <a:t>‹#›</a:t>
            </a:fld>
            <a:endParaRPr lang="en-US"/>
          </a:p>
        </p:txBody>
      </p:sp>
    </p:spTree>
    <p:extLst>
      <p:ext uri="{BB962C8B-B14F-4D97-AF65-F5344CB8AC3E}">
        <p14:creationId xmlns:p14="http://schemas.microsoft.com/office/powerpoint/2010/main" val="2989881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58D075-C31A-4B35-B098-CD09818AC90E}"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666DF-CF02-47DA-B0B5-E275B2A83320}" type="slidenum">
              <a:rPr lang="en-US" smtClean="0"/>
              <a:t>‹#›</a:t>
            </a:fld>
            <a:endParaRPr lang="en-US"/>
          </a:p>
        </p:txBody>
      </p:sp>
    </p:spTree>
    <p:extLst>
      <p:ext uri="{BB962C8B-B14F-4D97-AF65-F5344CB8AC3E}">
        <p14:creationId xmlns:p14="http://schemas.microsoft.com/office/powerpoint/2010/main" val="129789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58D075-C31A-4B35-B098-CD09818AC90E}"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666DF-CF02-47DA-B0B5-E275B2A83320}" type="slidenum">
              <a:rPr lang="en-US" smtClean="0"/>
              <a:t>‹#›</a:t>
            </a:fld>
            <a:endParaRPr lang="en-US"/>
          </a:p>
        </p:txBody>
      </p:sp>
    </p:spTree>
    <p:extLst>
      <p:ext uri="{BB962C8B-B14F-4D97-AF65-F5344CB8AC3E}">
        <p14:creationId xmlns:p14="http://schemas.microsoft.com/office/powerpoint/2010/main" val="2602959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58D075-C31A-4B35-B098-CD09818AC90E}"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666DF-CF02-47DA-B0B5-E275B2A83320}" type="slidenum">
              <a:rPr lang="en-US" smtClean="0"/>
              <a:t>‹#›</a:t>
            </a:fld>
            <a:endParaRPr lang="en-US"/>
          </a:p>
        </p:txBody>
      </p:sp>
    </p:spTree>
    <p:extLst>
      <p:ext uri="{BB962C8B-B14F-4D97-AF65-F5344CB8AC3E}">
        <p14:creationId xmlns:p14="http://schemas.microsoft.com/office/powerpoint/2010/main" val="36121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58D075-C31A-4B35-B098-CD09818AC90E}" type="datetimeFigureOut">
              <a:rPr lang="en-US" smtClean="0"/>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5666DF-CF02-47DA-B0B5-E275B2A83320}" type="slidenum">
              <a:rPr lang="en-US" smtClean="0"/>
              <a:t>‹#›</a:t>
            </a:fld>
            <a:endParaRPr lang="en-US"/>
          </a:p>
        </p:txBody>
      </p:sp>
    </p:spTree>
    <p:extLst>
      <p:ext uri="{BB962C8B-B14F-4D97-AF65-F5344CB8AC3E}">
        <p14:creationId xmlns:p14="http://schemas.microsoft.com/office/powerpoint/2010/main" val="1066493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58D075-C31A-4B35-B098-CD09818AC90E}" type="datetimeFigureOut">
              <a:rPr lang="en-US" smtClean="0"/>
              <a:t>6/28/2012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5666DF-CF02-47DA-B0B5-E275B2A83320}" type="slidenum">
              <a:rPr lang="en-US" smtClean="0"/>
              <a:t>‹#›</a:t>
            </a:fld>
            <a:endParaRPr lang="en-US"/>
          </a:p>
        </p:txBody>
      </p:sp>
    </p:spTree>
    <p:extLst>
      <p:ext uri="{BB962C8B-B14F-4D97-AF65-F5344CB8AC3E}">
        <p14:creationId xmlns:p14="http://schemas.microsoft.com/office/powerpoint/2010/main" val="87281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58D075-C31A-4B35-B098-CD09818AC90E}" type="datetimeFigureOut">
              <a:rPr lang="en-US" smtClean="0"/>
              <a:t>6/28/2012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5666DF-CF02-47DA-B0B5-E275B2A83320}" type="slidenum">
              <a:rPr lang="en-US" smtClean="0"/>
              <a:t>‹#›</a:t>
            </a:fld>
            <a:endParaRPr lang="en-US"/>
          </a:p>
        </p:txBody>
      </p:sp>
    </p:spTree>
    <p:extLst>
      <p:ext uri="{BB962C8B-B14F-4D97-AF65-F5344CB8AC3E}">
        <p14:creationId xmlns:p14="http://schemas.microsoft.com/office/powerpoint/2010/main" val="1284435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8D075-C31A-4B35-B098-CD09818AC90E}" type="datetimeFigureOut">
              <a:rPr lang="en-US" smtClean="0"/>
              <a:t>6/28/2012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5666DF-CF02-47DA-B0B5-E275B2A83320}" type="slidenum">
              <a:rPr lang="en-US" smtClean="0"/>
              <a:t>‹#›</a:t>
            </a:fld>
            <a:endParaRPr lang="en-US"/>
          </a:p>
        </p:txBody>
      </p:sp>
    </p:spTree>
    <p:extLst>
      <p:ext uri="{BB962C8B-B14F-4D97-AF65-F5344CB8AC3E}">
        <p14:creationId xmlns:p14="http://schemas.microsoft.com/office/powerpoint/2010/main" val="619509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58D075-C31A-4B35-B098-CD09818AC90E}" type="datetimeFigureOut">
              <a:rPr lang="en-US" smtClean="0"/>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5666DF-CF02-47DA-B0B5-E275B2A83320}" type="slidenum">
              <a:rPr lang="en-US" smtClean="0"/>
              <a:t>‹#›</a:t>
            </a:fld>
            <a:endParaRPr lang="en-US"/>
          </a:p>
        </p:txBody>
      </p:sp>
    </p:spTree>
    <p:extLst>
      <p:ext uri="{BB962C8B-B14F-4D97-AF65-F5344CB8AC3E}">
        <p14:creationId xmlns:p14="http://schemas.microsoft.com/office/powerpoint/2010/main" val="1573910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58D075-C31A-4B35-B098-CD09818AC90E}" type="datetimeFigureOut">
              <a:rPr lang="en-US" smtClean="0"/>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5666DF-CF02-47DA-B0B5-E275B2A83320}" type="slidenum">
              <a:rPr lang="en-US" smtClean="0"/>
              <a:t>‹#›</a:t>
            </a:fld>
            <a:endParaRPr lang="en-US"/>
          </a:p>
        </p:txBody>
      </p:sp>
    </p:spTree>
    <p:extLst>
      <p:ext uri="{BB962C8B-B14F-4D97-AF65-F5344CB8AC3E}">
        <p14:creationId xmlns:p14="http://schemas.microsoft.com/office/powerpoint/2010/main" val="2426632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58D075-C31A-4B35-B098-CD09818AC90E}" type="datetimeFigureOut">
              <a:rPr lang="en-US" smtClean="0"/>
              <a:t>6/28/2012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5666DF-CF02-47DA-B0B5-E275B2A83320}" type="slidenum">
              <a:rPr lang="en-US" smtClean="0"/>
              <a:t>‹#›</a:t>
            </a:fld>
            <a:endParaRPr lang="en-US"/>
          </a:p>
        </p:txBody>
      </p:sp>
    </p:spTree>
    <p:extLst>
      <p:ext uri="{BB962C8B-B14F-4D97-AF65-F5344CB8AC3E}">
        <p14:creationId xmlns:p14="http://schemas.microsoft.com/office/powerpoint/2010/main" val="142056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1"/>
            <a:ext cx="7772400" cy="1142999"/>
          </a:xfrm>
        </p:spPr>
        <p:txBody>
          <a:bodyPr/>
          <a:lstStyle/>
          <a:p>
            <a:r>
              <a:rPr lang="en-US" sz="6000" b="1" dirty="0" err="1" smtClean="0">
                <a:ln w="10541" cmpd="sng">
                  <a:solidFill>
                    <a:schemeClr val="accent1">
                      <a:shade val="88000"/>
                      <a:satMod val="110000"/>
                    </a:schemeClr>
                  </a:solidFill>
                  <a:prstDash val="solid"/>
                </a:ln>
                <a:solidFill>
                  <a:schemeClr val="bg1">
                    <a:lumMod val="50000"/>
                  </a:schemeClr>
                </a:solidFill>
              </a:rPr>
              <a:t>Dropbox</a:t>
            </a:r>
            <a:endParaRPr lang="en-US" sz="6000" b="1" dirty="0">
              <a:ln w="10541" cmpd="sng">
                <a:solidFill>
                  <a:schemeClr val="accent1">
                    <a:shade val="88000"/>
                    <a:satMod val="110000"/>
                  </a:schemeClr>
                </a:solidFill>
                <a:prstDash val="solid"/>
              </a:ln>
              <a:solidFill>
                <a:schemeClr val="bg1">
                  <a:lumMod val="50000"/>
                </a:schemeClr>
              </a:solidFill>
            </a:endParaRPr>
          </a:p>
        </p:txBody>
      </p:sp>
      <p:sp>
        <p:nvSpPr>
          <p:cNvPr id="3" name="Subtitle 2"/>
          <p:cNvSpPr>
            <a:spLocks noGrp="1"/>
          </p:cNvSpPr>
          <p:nvPr>
            <p:ph type="subTitle" idx="1"/>
          </p:nvPr>
        </p:nvSpPr>
        <p:spPr>
          <a:xfrm>
            <a:off x="1371600" y="2133600"/>
            <a:ext cx="6400800" cy="2895600"/>
          </a:xfrm>
        </p:spPr>
        <p:txBody>
          <a:bodyPr/>
          <a:lstStyle/>
          <a:p>
            <a:r>
              <a:rPr lang="en-US" dirty="0" smtClean="0">
                <a:solidFill>
                  <a:srgbClr val="00B050"/>
                </a:solidFill>
                <a:effectLst/>
              </a:rPr>
              <a:t> </a:t>
            </a:r>
            <a:r>
              <a:rPr lang="en-US" b="1" dirty="0" smtClean="0">
                <a:ln w="10541" cmpd="sng">
                  <a:solidFill>
                    <a:schemeClr val="accent1">
                      <a:shade val="88000"/>
                      <a:satMod val="110000"/>
                    </a:schemeClr>
                  </a:solidFill>
                  <a:prstDash val="solid"/>
                </a:ln>
                <a:solidFill>
                  <a:schemeClr val="bg1">
                    <a:lumMod val="50000"/>
                  </a:schemeClr>
                </a:solidFill>
              </a:rPr>
              <a:t>An excellent tool that simplifies working on collaborative projects.</a:t>
            </a:r>
          </a:p>
          <a:p>
            <a:endParaRPr lang="en-US" b="1" dirty="0">
              <a:ln w="10541" cmpd="sng">
                <a:solidFill>
                  <a:schemeClr val="accent1">
                    <a:shade val="88000"/>
                    <a:satMod val="110000"/>
                  </a:schemeClr>
                </a:solidFill>
                <a:prstDash val="solid"/>
              </a:ln>
              <a:solidFill>
                <a:schemeClr val="bg1">
                  <a:lumMod val="50000"/>
                </a:schemeClr>
              </a:solidFill>
            </a:endParaRPr>
          </a:p>
          <a:p>
            <a:endParaRPr lang="en-US" b="1" dirty="0" smtClean="0">
              <a:ln w="10541" cmpd="sng">
                <a:solidFill>
                  <a:schemeClr val="accent1">
                    <a:shade val="88000"/>
                    <a:satMod val="110000"/>
                  </a:schemeClr>
                </a:solidFill>
                <a:prstDash val="solid"/>
              </a:ln>
              <a:solidFill>
                <a:schemeClr val="bg1">
                  <a:lumMod val="50000"/>
                </a:schemeClr>
              </a:solidFill>
            </a:endParaRPr>
          </a:p>
          <a:p>
            <a:r>
              <a:rPr lang="en-US" sz="2000" i="1" dirty="0" smtClean="0">
                <a:ln w="10541" cmpd="sng">
                  <a:solidFill>
                    <a:schemeClr val="accent1">
                      <a:shade val="88000"/>
                      <a:satMod val="110000"/>
                    </a:schemeClr>
                  </a:solidFill>
                  <a:prstDash val="solid"/>
                </a:ln>
                <a:solidFill>
                  <a:schemeClr val="bg1">
                    <a:lumMod val="50000"/>
                  </a:schemeClr>
                </a:solidFill>
              </a:rPr>
              <a:t>By:  Nora Prairie</a:t>
            </a:r>
          </a:p>
          <a:p>
            <a:endParaRPr lang="en-US" dirty="0"/>
          </a:p>
        </p:txBody>
      </p:sp>
    </p:spTree>
    <p:extLst>
      <p:ext uri="{BB962C8B-B14F-4D97-AF65-F5344CB8AC3E}">
        <p14:creationId xmlns:p14="http://schemas.microsoft.com/office/powerpoint/2010/main" val="34426791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2362200"/>
          </a:xfrm>
        </p:spPr>
        <p:txBody>
          <a:bodyPr>
            <a:noAutofit/>
          </a:bodyPr>
          <a:lstStyle/>
          <a:p>
            <a:pPr algn="just"/>
            <a:r>
              <a:rPr lang="en-US" sz="2200" b="1" dirty="0" smtClean="0">
                <a:solidFill>
                  <a:schemeClr val="bg1">
                    <a:lumMod val="50000"/>
                  </a:schemeClr>
                </a:solidFill>
              </a:rPr>
              <a:t>Since you have already set up an account, click ‘I already have a </a:t>
            </a:r>
            <a:r>
              <a:rPr lang="en-US" sz="2200" b="1" dirty="0" err="1" smtClean="0">
                <a:solidFill>
                  <a:schemeClr val="bg1">
                    <a:lumMod val="50000"/>
                  </a:schemeClr>
                </a:solidFill>
              </a:rPr>
              <a:t>Dropbox</a:t>
            </a:r>
            <a:r>
              <a:rPr lang="en-US" sz="2200" b="1" dirty="0" smtClean="0">
                <a:solidFill>
                  <a:schemeClr val="bg1">
                    <a:lumMod val="50000"/>
                  </a:schemeClr>
                </a:solidFill>
              </a:rPr>
              <a:t> account’ and then ‘Next’.  Proceed to login.  When the following window appears, you will be prompted to choose how much storage size you want for your </a:t>
            </a:r>
            <a:r>
              <a:rPr lang="en-US" sz="2200" b="1" dirty="0" err="1" smtClean="0">
                <a:solidFill>
                  <a:schemeClr val="bg1">
                    <a:lumMod val="50000"/>
                  </a:schemeClr>
                </a:solidFill>
              </a:rPr>
              <a:t>Dropbox</a:t>
            </a:r>
            <a:r>
              <a:rPr lang="en-US" sz="2200" b="1" dirty="0" smtClean="0">
                <a:solidFill>
                  <a:schemeClr val="bg1">
                    <a:lumMod val="50000"/>
                  </a:schemeClr>
                </a:solidFill>
              </a:rPr>
              <a:t>. 2 Gigabyte accounts are free, or you have the option of paying for more space.    For this example, we will stick to the free account.  Click ‘Next’.</a:t>
            </a:r>
            <a:r>
              <a:rPr lang="en-US" sz="2300" dirty="0" smtClean="0"/>
              <a:t/>
            </a:r>
            <a:br>
              <a:rPr lang="en-US" sz="2300" dirty="0" smtClean="0"/>
            </a:br>
            <a:endParaRPr lang="en-US" sz="23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209800" y="2514600"/>
            <a:ext cx="4724400" cy="3810000"/>
          </a:xfrm>
          <a:prstGeom prst="rect">
            <a:avLst/>
          </a:prstGeom>
        </p:spPr>
      </p:pic>
    </p:spTree>
    <p:extLst>
      <p:ext uri="{BB962C8B-B14F-4D97-AF65-F5344CB8AC3E}">
        <p14:creationId xmlns:p14="http://schemas.microsoft.com/office/powerpoint/2010/main" val="6250750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163762"/>
          </a:xfrm>
        </p:spPr>
        <p:txBody>
          <a:bodyPr>
            <a:normAutofit fontScale="90000"/>
          </a:bodyPr>
          <a:lstStyle/>
          <a:p>
            <a:pPr algn="just"/>
            <a:r>
              <a:rPr lang="en-US" sz="2800" b="1" dirty="0">
                <a:solidFill>
                  <a:schemeClr val="bg1">
                    <a:lumMod val="50000"/>
                  </a:schemeClr>
                </a:solidFill>
              </a:rPr>
              <a:t>When the installation is complete, the following window will appear.  You can now take a brief tour of </a:t>
            </a:r>
            <a:r>
              <a:rPr lang="en-US" sz="2800" b="1" dirty="0" err="1">
                <a:solidFill>
                  <a:schemeClr val="bg1">
                    <a:lumMod val="50000"/>
                  </a:schemeClr>
                </a:solidFill>
              </a:rPr>
              <a:t>Dropbox</a:t>
            </a:r>
            <a:r>
              <a:rPr lang="en-US" sz="2800" b="1" dirty="0">
                <a:solidFill>
                  <a:schemeClr val="bg1">
                    <a:lumMod val="50000"/>
                  </a:schemeClr>
                </a:solidFill>
              </a:rPr>
              <a:t> and see how it works.  When you have finished the tour, click on ‘Finish’.   Congratulations, you have now simplified sharing files with your coworkers.</a:t>
            </a:r>
            <a:endParaRPr lang="en-US" sz="2800" b="1" dirty="0">
              <a:solidFill>
                <a:schemeClr val="bg1">
                  <a:lumMod val="50000"/>
                </a:schemeClr>
              </a:solidFill>
              <a:effectLst/>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133600" y="2362200"/>
            <a:ext cx="5029201" cy="4267200"/>
          </a:xfrm>
          <a:prstGeom prst="rect">
            <a:avLst/>
          </a:prstGeom>
        </p:spPr>
      </p:pic>
    </p:spTree>
    <p:extLst>
      <p:ext uri="{BB962C8B-B14F-4D97-AF65-F5344CB8AC3E}">
        <p14:creationId xmlns:p14="http://schemas.microsoft.com/office/powerpoint/2010/main" val="36380656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lumMod val="50000"/>
                  </a:schemeClr>
                </a:solidFill>
              </a:rPr>
              <a:t>What is </a:t>
            </a:r>
            <a:r>
              <a:rPr lang="en-US" b="1" dirty="0" err="1" smtClean="0">
                <a:solidFill>
                  <a:schemeClr val="bg1">
                    <a:lumMod val="50000"/>
                  </a:schemeClr>
                </a:solidFill>
              </a:rPr>
              <a:t>Dropbox</a:t>
            </a:r>
            <a:r>
              <a:rPr lang="en-US" b="1" dirty="0" smtClean="0">
                <a:solidFill>
                  <a:schemeClr val="bg1">
                    <a:lumMod val="50000"/>
                  </a:schemeClr>
                </a:solidFill>
              </a:rPr>
              <a:t>?</a:t>
            </a:r>
            <a:endParaRPr lang="en-US" b="1" dirty="0">
              <a:solidFill>
                <a:schemeClr val="bg1">
                  <a:lumMod val="50000"/>
                </a:schemeClr>
              </a:solidFill>
            </a:endParaRPr>
          </a:p>
        </p:txBody>
      </p:sp>
      <p:sp>
        <p:nvSpPr>
          <p:cNvPr id="3" name="Content Placeholder 2"/>
          <p:cNvSpPr>
            <a:spLocks noGrp="1"/>
          </p:cNvSpPr>
          <p:nvPr>
            <p:ph idx="1"/>
          </p:nvPr>
        </p:nvSpPr>
        <p:spPr>
          <a:xfrm>
            <a:off x="533400" y="1676400"/>
            <a:ext cx="8229600" cy="3657601"/>
          </a:xfrm>
        </p:spPr>
        <p:txBody>
          <a:bodyPr/>
          <a:lstStyle/>
          <a:p>
            <a:pPr marL="0" indent="0" algn="just">
              <a:buNone/>
            </a:pPr>
            <a:r>
              <a:rPr lang="en-US" dirty="0" err="1">
                <a:solidFill>
                  <a:schemeClr val="bg1">
                    <a:lumMod val="50000"/>
                  </a:schemeClr>
                </a:solidFill>
              </a:rPr>
              <a:t>Dropbox</a:t>
            </a:r>
            <a:r>
              <a:rPr lang="en-US" dirty="0">
                <a:solidFill>
                  <a:schemeClr val="bg1">
                    <a:lumMod val="50000"/>
                  </a:schemeClr>
                </a:solidFill>
              </a:rPr>
              <a:t> is a free, very simple to use, online virtual storage utility that allows you to make your files accessible from almost anywhere.  Any file that you save to your </a:t>
            </a:r>
            <a:r>
              <a:rPr lang="en-US" dirty="0" err="1">
                <a:solidFill>
                  <a:schemeClr val="bg1">
                    <a:lumMod val="50000"/>
                  </a:schemeClr>
                </a:solidFill>
              </a:rPr>
              <a:t>Dropbox</a:t>
            </a:r>
            <a:r>
              <a:rPr lang="en-US" dirty="0">
                <a:solidFill>
                  <a:schemeClr val="bg1">
                    <a:lumMod val="50000"/>
                  </a:schemeClr>
                </a:solidFill>
              </a:rPr>
              <a:t> is automatically saved to all your computers, phones, and even the </a:t>
            </a:r>
            <a:r>
              <a:rPr lang="en-US" dirty="0" err="1">
                <a:solidFill>
                  <a:schemeClr val="bg1">
                    <a:lumMod val="50000"/>
                  </a:schemeClr>
                </a:solidFill>
              </a:rPr>
              <a:t>Dropbox</a:t>
            </a:r>
            <a:r>
              <a:rPr lang="en-US" dirty="0">
                <a:solidFill>
                  <a:schemeClr val="bg1">
                    <a:lumMod val="50000"/>
                  </a:schemeClr>
                </a:solidFill>
              </a:rPr>
              <a:t> website</a:t>
            </a:r>
            <a:r>
              <a:rPr lang="en-US" dirty="0" smtClean="0">
                <a:solidFill>
                  <a:schemeClr val="bg1">
                    <a:lumMod val="50000"/>
                  </a:schemeClr>
                </a:solidFill>
              </a:rPr>
              <a:t>.</a:t>
            </a:r>
            <a:endParaRPr lang="en-US" dirty="0">
              <a:solidFill>
                <a:schemeClr val="bg1">
                  <a:lumMod val="50000"/>
                </a:schemeClr>
              </a:solidFill>
            </a:endParaRPr>
          </a:p>
        </p:txBody>
      </p:sp>
    </p:spTree>
    <p:extLst>
      <p:ext uri="{BB962C8B-B14F-4D97-AF65-F5344CB8AC3E}">
        <p14:creationId xmlns:p14="http://schemas.microsoft.com/office/powerpoint/2010/main" val="37808663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14400"/>
          </a:xfrm>
        </p:spPr>
        <p:txBody>
          <a:bodyPr>
            <a:normAutofit fontScale="90000"/>
          </a:bodyPr>
          <a:lstStyle/>
          <a:p>
            <a:r>
              <a:rPr lang="en-US" sz="4000" dirty="0" smtClean="0">
                <a:effectLst/>
              </a:rPr>
              <a:t/>
            </a:r>
            <a:br>
              <a:rPr lang="en-US" sz="4000" dirty="0" smtClean="0">
                <a:effectLst/>
              </a:rPr>
            </a:br>
            <a:r>
              <a:rPr lang="en-US" sz="4000" b="1" dirty="0" smtClean="0">
                <a:solidFill>
                  <a:schemeClr val="bg1">
                    <a:lumMod val="50000"/>
                  </a:schemeClr>
                </a:solidFill>
                <a:effectLst/>
              </a:rPr>
              <a:t>How does </a:t>
            </a:r>
            <a:r>
              <a:rPr lang="en-US" sz="4000" b="1" dirty="0" err="1" smtClean="0">
                <a:solidFill>
                  <a:schemeClr val="bg1">
                    <a:lumMod val="50000"/>
                  </a:schemeClr>
                </a:solidFill>
                <a:effectLst/>
              </a:rPr>
              <a:t>Dropbox</a:t>
            </a:r>
            <a:r>
              <a:rPr lang="en-US" sz="4000" b="1" dirty="0" smtClean="0">
                <a:solidFill>
                  <a:schemeClr val="bg1">
                    <a:lumMod val="50000"/>
                  </a:schemeClr>
                </a:solidFill>
                <a:effectLst/>
              </a:rPr>
              <a:t> simplify working collaboratively on projects?</a:t>
            </a:r>
            <a:r>
              <a:rPr lang="en-US" b="1" dirty="0" smtClean="0">
                <a:solidFill>
                  <a:schemeClr val="bg1">
                    <a:lumMod val="50000"/>
                  </a:schemeClr>
                </a:solidFill>
                <a:effectLst/>
              </a:rPr>
              <a:t/>
            </a:r>
            <a:br>
              <a:rPr lang="en-US" b="1" dirty="0" smtClean="0">
                <a:solidFill>
                  <a:schemeClr val="bg1">
                    <a:lumMod val="50000"/>
                  </a:schemeClr>
                </a:solidFill>
                <a:effectLst/>
              </a:rPr>
            </a:br>
            <a:endParaRPr lang="en-US" b="1" dirty="0">
              <a:solidFill>
                <a:schemeClr val="bg1">
                  <a:lumMod val="50000"/>
                </a:schemeClr>
              </a:solidFill>
            </a:endParaRPr>
          </a:p>
        </p:txBody>
      </p:sp>
      <p:sp>
        <p:nvSpPr>
          <p:cNvPr id="3" name="Content Placeholder 2"/>
          <p:cNvSpPr>
            <a:spLocks noGrp="1"/>
          </p:cNvSpPr>
          <p:nvPr>
            <p:ph idx="1"/>
          </p:nvPr>
        </p:nvSpPr>
        <p:spPr>
          <a:xfrm>
            <a:off x="457200" y="2057400"/>
            <a:ext cx="8229600" cy="4068763"/>
          </a:xfrm>
        </p:spPr>
        <p:txBody>
          <a:bodyPr>
            <a:normAutofit fontScale="40000" lnSpcReduction="20000"/>
          </a:bodyPr>
          <a:lstStyle/>
          <a:p>
            <a:pPr marL="0" indent="0" algn="just">
              <a:buNone/>
            </a:pPr>
            <a:r>
              <a:rPr lang="en-US" sz="6000" dirty="0">
                <a:solidFill>
                  <a:schemeClr val="bg1">
                    <a:lumMod val="50000"/>
                  </a:schemeClr>
                </a:solidFill>
              </a:rPr>
              <a:t>Gone are the days that required you to email files to yourself and your coworkers for input and/or contribution.  Utilizing </a:t>
            </a:r>
            <a:r>
              <a:rPr lang="en-US" sz="6000" dirty="0" err="1">
                <a:solidFill>
                  <a:schemeClr val="bg1">
                    <a:lumMod val="50000"/>
                  </a:schemeClr>
                </a:solidFill>
              </a:rPr>
              <a:t>Dropbox’s</a:t>
            </a:r>
            <a:r>
              <a:rPr lang="en-US" sz="6000" dirty="0">
                <a:solidFill>
                  <a:schemeClr val="bg1">
                    <a:lumMod val="50000"/>
                  </a:schemeClr>
                </a:solidFill>
              </a:rPr>
              <a:t> file-syncing ability, it makes it super easy to share files with other members of your team because all the files are automatically sync’d to everybody’s computers as soon as the files are saved to the shared </a:t>
            </a:r>
            <a:r>
              <a:rPr lang="en-US" sz="6000" dirty="0" err="1">
                <a:solidFill>
                  <a:schemeClr val="bg1">
                    <a:lumMod val="50000"/>
                  </a:schemeClr>
                </a:solidFill>
              </a:rPr>
              <a:t>Dropbox</a:t>
            </a:r>
            <a:r>
              <a:rPr lang="en-US" sz="6000" dirty="0">
                <a:solidFill>
                  <a:schemeClr val="bg1">
                    <a:lumMod val="50000"/>
                  </a:schemeClr>
                </a:solidFill>
              </a:rPr>
              <a:t>.  It'll be as if you saved the file to their computers.  Regardless of where you are, </a:t>
            </a:r>
            <a:r>
              <a:rPr lang="en-US" sz="6000" dirty="0" err="1">
                <a:solidFill>
                  <a:schemeClr val="bg1">
                    <a:lumMod val="50000"/>
                  </a:schemeClr>
                </a:solidFill>
              </a:rPr>
              <a:t>Dropbox</a:t>
            </a:r>
            <a:r>
              <a:rPr lang="en-US" sz="6000" dirty="0">
                <a:solidFill>
                  <a:schemeClr val="bg1">
                    <a:lumMod val="50000"/>
                  </a:schemeClr>
                </a:solidFill>
              </a:rPr>
              <a:t> will stay in sync so long as you have a connection to the </a:t>
            </a:r>
            <a:r>
              <a:rPr lang="en-US" sz="6000" dirty="0" smtClean="0">
                <a:solidFill>
                  <a:schemeClr val="bg1">
                    <a:lumMod val="50000"/>
                  </a:schemeClr>
                </a:solidFill>
              </a:rPr>
              <a:t>Internet</a:t>
            </a:r>
            <a:r>
              <a:rPr lang="en-US" sz="6000" dirty="0">
                <a:solidFill>
                  <a:schemeClr val="bg1">
                    <a:lumMod val="50000"/>
                  </a:schemeClr>
                </a:solidFill>
              </a:rPr>
              <a:t>.  This enables you to work on files away from campus, and once saved to </a:t>
            </a:r>
            <a:r>
              <a:rPr lang="en-US" sz="6000" dirty="0" err="1">
                <a:solidFill>
                  <a:schemeClr val="bg1">
                    <a:lumMod val="50000"/>
                  </a:schemeClr>
                </a:solidFill>
              </a:rPr>
              <a:t>Dropbox</a:t>
            </a:r>
            <a:r>
              <a:rPr lang="en-US" sz="6000" dirty="0">
                <a:solidFill>
                  <a:schemeClr val="bg1">
                    <a:lumMod val="50000"/>
                  </a:schemeClr>
                </a:solidFill>
              </a:rPr>
              <a:t>, your changes will be seen instantly by your team </a:t>
            </a:r>
            <a:r>
              <a:rPr lang="en-US" sz="6000" dirty="0" smtClean="0">
                <a:solidFill>
                  <a:schemeClr val="bg1">
                    <a:lumMod val="50000"/>
                  </a:schemeClr>
                </a:solidFill>
              </a:rPr>
              <a:t>members</a:t>
            </a:r>
            <a:r>
              <a:rPr lang="en-US" sz="6000" dirty="0" smtClean="0">
                <a:solidFill>
                  <a:schemeClr val="bg1">
                    <a:lumMod val="50000"/>
                  </a:schemeClr>
                </a:solidFill>
              </a:rPr>
              <a:t>. </a:t>
            </a:r>
            <a:r>
              <a:rPr lang="en-US" sz="6000" dirty="0">
                <a:solidFill>
                  <a:schemeClr val="bg1">
                    <a:lumMod val="50000"/>
                  </a:schemeClr>
                </a:solidFill>
              </a:rPr>
              <a:t>Another benefit of </a:t>
            </a:r>
            <a:r>
              <a:rPr lang="en-US" sz="6000" dirty="0" err="1">
                <a:solidFill>
                  <a:schemeClr val="bg1">
                    <a:lumMod val="50000"/>
                  </a:schemeClr>
                </a:solidFill>
              </a:rPr>
              <a:t>Dropbox</a:t>
            </a:r>
            <a:r>
              <a:rPr lang="en-US" sz="6000" dirty="0">
                <a:solidFill>
                  <a:schemeClr val="bg1">
                    <a:lumMod val="50000"/>
                  </a:schemeClr>
                </a:solidFill>
              </a:rPr>
              <a:t> is that it saves versions of your files, so if someone accidentally deletes a file, you can generally restore it easily through the web site.  </a:t>
            </a:r>
            <a:endParaRPr lang="en-US" dirty="0">
              <a:solidFill>
                <a:schemeClr val="bg1">
                  <a:lumMod val="50000"/>
                </a:schemeClr>
              </a:solidFill>
            </a:endParaRPr>
          </a:p>
        </p:txBody>
      </p:sp>
    </p:spTree>
    <p:extLst>
      <p:ext uri="{BB962C8B-B14F-4D97-AF65-F5344CB8AC3E}">
        <p14:creationId xmlns:p14="http://schemas.microsoft.com/office/powerpoint/2010/main" val="11308537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a:r>
              <a:rPr lang="en-US" sz="2800" b="1" dirty="0">
                <a:solidFill>
                  <a:schemeClr val="bg1">
                    <a:lumMod val="50000"/>
                  </a:schemeClr>
                </a:solidFill>
              </a:rPr>
              <a:t>Go to Dropbox.com and you will be directed to their homepage.  To register, click on the tiny arrow located at the log-in at the top.</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62125" y="1753394"/>
            <a:ext cx="5619750" cy="4219575"/>
          </a:xfrm>
        </p:spPr>
      </p:pic>
    </p:spTree>
    <p:extLst>
      <p:ext uri="{BB962C8B-B14F-4D97-AF65-F5344CB8AC3E}">
        <p14:creationId xmlns:p14="http://schemas.microsoft.com/office/powerpoint/2010/main" val="41993119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sz="3100" b="1" dirty="0">
                <a:solidFill>
                  <a:schemeClr val="bg1">
                    <a:lumMod val="50000"/>
                  </a:schemeClr>
                </a:solidFill>
              </a:rPr>
              <a:t>Click ‘Create an account’ to proceed to the registration screen</a:t>
            </a:r>
            <a:r>
              <a:rPr lang="en-US" sz="2800" b="1" dirty="0">
                <a:solidFill>
                  <a:schemeClr val="bg1">
                    <a:lumMod val="50000"/>
                  </a:schemeClr>
                </a:solidFill>
              </a:rPr>
              <a:t>.</a:t>
            </a:r>
            <a:r>
              <a:rPr lang="en-US" sz="2800" dirty="0"/>
              <a:t/>
            </a:r>
            <a:br>
              <a:rPr lang="en-US" sz="2800" dirty="0"/>
            </a:br>
            <a:endParaRPr lang="en-US" sz="28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76400" y="1524000"/>
            <a:ext cx="5619750" cy="4800600"/>
          </a:xfrm>
          <a:prstGeom prst="rect">
            <a:avLst/>
          </a:prstGeom>
        </p:spPr>
      </p:pic>
    </p:spTree>
    <p:extLst>
      <p:ext uri="{BB962C8B-B14F-4D97-AF65-F5344CB8AC3E}">
        <p14:creationId xmlns:p14="http://schemas.microsoft.com/office/powerpoint/2010/main" val="37317784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just"/>
            <a:r>
              <a:rPr lang="en-US" sz="2800" b="1" dirty="0">
                <a:solidFill>
                  <a:schemeClr val="bg1">
                    <a:lumMod val="50000"/>
                  </a:schemeClr>
                </a:solidFill>
              </a:rPr>
              <a:t>Here’s the registration screen.  Enter your name, valid email account, and password you would like to use.  When you are done, click ‘Create account’.   </a:t>
            </a:r>
            <a:endParaRPr lang="en-US" sz="2800" b="1" dirty="0">
              <a:solidFill>
                <a:schemeClr val="bg1">
                  <a:lumMod val="50000"/>
                </a:schemeClr>
              </a:solidFill>
              <a:effectLst/>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6958" y="1600201"/>
            <a:ext cx="8050084" cy="4495800"/>
          </a:xfrm>
        </p:spPr>
      </p:pic>
    </p:spTree>
    <p:extLst>
      <p:ext uri="{BB962C8B-B14F-4D97-AF65-F5344CB8AC3E}">
        <p14:creationId xmlns:p14="http://schemas.microsoft.com/office/powerpoint/2010/main" val="5714494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chemeClr val="bg1">
                    <a:lumMod val="50000"/>
                  </a:schemeClr>
                </a:solidFill>
              </a:rPr>
              <a:t>When the following window appears, click on ‘Install’.  </a:t>
            </a:r>
            <a:endParaRPr lang="en-US" sz="2800" b="1" dirty="0">
              <a:solidFill>
                <a:schemeClr val="bg1">
                  <a:lumMod val="50000"/>
                </a:schemeClr>
              </a:solidFill>
              <a:effectLst/>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524000" y="1600200"/>
            <a:ext cx="6172200" cy="4648200"/>
          </a:xfrm>
          <a:prstGeom prst="rect">
            <a:avLst/>
          </a:prstGeom>
        </p:spPr>
      </p:pic>
    </p:spTree>
    <p:extLst>
      <p:ext uri="{BB962C8B-B14F-4D97-AF65-F5344CB8AC3E}">
        <p14:creationId xmlns:p14="http://schemas.microsoft.com/office/powerpoint/2010/main" val="2954391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chemeClr val="bg1">
                    <a:lumMod val="50000"/>
                  </a:schemeClr>
                </a:solidFill>
              </a:rPr>
              <a:t>When the following window appears, wait a moment while the files are copied to your PC.</a:t>
            </a:r>
            <a:endParaRPr lang="en-US" sz="2800" b="1" dirty="0">
              <a:solidFill>
                <a:schemeClr val="bg1">
                  <a:lumMod val="50000"/>
                </a:schemeClr>
              </a:solidFill>
              <a:effectLst/>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19200" y="1676400"/>
            <a:ext cx="6629400" cy="4495800"/>
          </a:xfrm>
          <a:prstGeom prst="rect">
            <a:avLst/>
          </a:prstGeom>
        </p:spPr>
      </p:pic>
    </p:spTree>
    <p:extLst>
      <p:ext uri="{BB962C8B-B14F-4D97-AF65-F5344CB8AC3E}">
        <p14:creationId xmlns:p14="http://schemas.microsoft.com/office/powerpoint/2010/main" val="41715513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chemeClr val="bg1">
                    <a:lumMod val="50000"/>
                  </a:schemeClr>
                </a:solidFill>
              </a:rPr>
              <a:t>When the process is complete, the following window will </a:t>
            </a:r>
            <a:r>
              <a:rPr lang="en-US" sz="2800" b="1" dirty="0" smtClean="0">
                <a:solidFill>
                  <a:schemeClr val="bg1">
                    <a:lumMod val="50000"/>
                  </a:schemeClr>
                </a:solidFill>
              </a:rPr>
              <a:t>appear.</a:t>
            </a:r>
            <a:endParaRPr lang="en-US" sz="2800" b="1" dirty="0">
              <a:solidFill>
                <a:schemeClr val="bg1">
                  <a:lumMod val="50000"/>
                </a:schemeClr>
              </a:solidFill>
              <a:effectLst/>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71600" y="1600200"/>
            <a:ext cx="6664036" cy="4807527"/>
          </a:xfrm>
          <a:prstGeom prst="rect">
            <a:avLst/>
          </a:prstGeom>
        </p:spPr>
      </p:pic>
    </p:spTree>
    <p:extLst>
      <p:ext uri="{BB962C8B-B14F-4D97-AF65-F5344CB8AC3E}">
        <p14:creationId xmlns:p14="http://schemas.microsoft.com/office/powerpoint/2010/main" val="29421707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TotalTime>
  <Words>471</Words>
  <Application>Microsoft Office PowerPoint</Application>
  <PresentationFormat>On-screen Show (4:3)</PresentationFormat>
  <Paragraphs>17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Dropbox</vt:lpstr>
      <vt:lpstr>What is Dropbox?</vt:lpstr>
      <vt:lpstr> How does Dropbox simplify working collaboratively on projects? </vt:lpstr>
      <vt:lpstr>Go to Dropbox.com and you will be directed to their homepage.  To register, click on the tiny arrow located at the log-in at the top.</vt:lpstr>
      <vt:lpstr>Click ‘Create an account’ to proceed to the registration screen. </vt:lpstr>
      <vt:lpstr>Here’s the registration screen.  Enter your name, valid email account, and password you would like to use.  When you are done, click ‘Create account’.   </vt:lpstr>
      <vt:lpstr>When the following window appears, click on ‘Install’.  </vt:lpstr>
      <vt:lpstr>When the following window appears, wait a moment while the files are copied to your PC.</vt:lpstr>
      <vt:lpstr>When the process is complete, the following window will appear.</vt:lpstr>
      <vt:lpstr>Since you have already set up an account, click ‘I already have a Dropbox account’ and then ‘Next’.  Proceed to login.  When the following window appears, you will be prompted to choose how much storage size you want for your Dropbox. 2 Gigabyte accounts are free, or you have the option of paying for more space.    For this example, we will stick to the free account.  Click ‘Next’. </vt:lpstr>
      <vt:lpstr>When the installation is complete, the following window will appear.  You can now take a brief tour of Dropbox and see how it works.  When you have finished the tour, click on ‘Finish’.   Congratulations, you have now simplified sharing files with your coworkers.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Nora</dc:creator>
  <cp:lastModifiedBy>Nora</cp:lastModifiedBy>
  <cp:revision>23</cp:revision>
  <dcterms:created xsi:type="dcterms:W3CDTF">2012-06-28T20:30:22Z</dcterms:created>
  <dcterms:modified xsi:type="dcterms:W3CDTF">2012-06-29T05:10:31Z</dcterms:modified>
</cp:coreProperties>
</file>